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2BD1-B086-4CC3-AA05-D37A82FB8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ENT Manifestations of HIV/AIDS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42442-01B1-4B25-9D91-0A2F08DD6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75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BF83-BAA3-4AC7-8BA1-81184DAB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715" y="476208"/>
            <a:ext cx="7950984" cy="1081705"/>
          </a:xfrm>
        </p:spPr>
        <p:txBody>
          <a:bodyPr/>
          <a:lstStyle/>
          <a:p>
            <a:r>
              <a:rPr lang="en-CA" dirty="0"/>
              <a:t>Oral Herpes Simplex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41D160-2924-424A-AA00-50E665853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6852" t="47308" r="21750" b="30979"/>
          <a:stretch/>
        </p:blipFill>
        <p:spPr>
          <a:xfrm>
            <a:off x="6750974" y="4437161"/>
            <a:ext cx="3895725" cy="2262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F5AD60-6ED7-4520-8539-3A2053942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0974" y="1650841"/>
            <a:ext cx="3895725" cy="2587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4056E5-93E4-4C98-A4DF-08C22F5E7D44}"/>
              </a:ext>
            </a:extLst>
          </p:cNvPr>
          <p:cNvSpPr/>
          <p:nvPr/>
        </p:nvSpPr>
        <p:spPr>
          <a:xfrm>
            <a:off x="1266323" y="1650841"/>
            <a:ext cx="54048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Frequently associated with HIV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While HSV-1 is the usual strain, HSV-2 has also occurred orally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Herpes </a:t>
            </a:r>
            <a:r>
              <a:rPr lang="en-CA" sz="2000" dirty="0" err="1"/>
              <a:t>labialis</a:t>
            </a:r>
            <a:r>
              <a:rPr lang="en-CA" sz="2000" dirty="0"/>
              <a:t> is the most common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Crops of "fever blisters" occur on the palate, gingiva, or other oral mucosal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Although similar to infection in non-HIV-infected patients, these lesions tend to be larger and more numerous, recur more frequently, and often persist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58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B2F8-AC6F-466A-BE78-996CFF38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Oral Kaposi's Sarcoma</a:t>
            </a:r>
            <a:br>
              <a:rPr lang="pt-BR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AE46-4F90-4E5E-AB6C-C62EF4A37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745" y="1435395"/>
            <a:ext cx="5390706" cy="5092996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By far the most common oral malignancy in HIV disease</a:t>
            </a:r>
          </a:p>
          <a:p>
            <a:r>
              <a:rPr lang="en-CA" sz="2400" dirty="0"/>
              <a:t>Can occur anywhere in the oral cavity, nearly 95% are found on the palate</a:t>
            </a:r>
          </a:p>
          <a:p>
            <a:r>
              <a:rPr lang="en-CA" sz="2400" dirty="0"/>
              <a:t>At first, these lesions are usually flat and asymptomatic, Often become </a:t>
            </a:r>
            <a:r>
              <a:rPr lang="en-CA" sz="2400" dirty="0" err="1"/>
              <a:t>exophytic</a:t>
            </a:r>
            <a:r>
              <a:rPr lang="en-CA" sz="2400" dirty="0"/>
              <a:t> and ulcerated</a:t>
            </a:r>
          </a:p>
          <a:p>
            <a:r>
              <a:rPr lang="en-CA" sz="2400" dirty="0"/>
              <a:t>Secondary infection often occurs producing severe, increasing pain, difficulty with mastication and swallowing</a:t>
            </a:r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312A8-8F27-464A-B148-FB6DB774E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4279" y="1435395"/>
            <a:ext cx="4343415" cy="3274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70A2C-FE3C-4A04-8760-8769FD8E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68" y="4746864"/>
            <a:ext cx="3107314" cy="17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DD46-0CDD-40AD-AB7B-70E490F8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Kaposi's Sarcoma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8003-E945-46C8-A80E-4E4FC893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214" y="2052116"/>
            <a:ext cx="9389925" cy="4614498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KS is very radiosensitive and localised tumours respond well to low dose radiotherapy with a good palliative result</a:t>
            </a:r>
          </a:p>
          <a:p>
            <a:r>
              <a:rPr lang="en-CA" sz="2800" dirty="0"/>
              <a:t>HIV-positive patients more susceptible to radiation-induced mucositis and cannot tolerate wide-field radiation</a:t>
            </a:r>
          </a:p>
          <a:p>
            <a:r>
              <a:rPr lang="en-CA" sz="2800" dirty="0"/>
              <a:t>Alternative treatment options include intralesional chemotherapy for solitary lesions and systemic chemotherapy for disseminated disease.</a:t>
            </a:r>
          </a:p>
        </p:txBody>
      </p:sp>
    </p:spTree>
    <p:extLst>
      <p:ext uri="{BB962C8B-B14F-4D97-AF65-F5344CB8AC3E}">
        <p14:creationId xmlns:p14="http://schemas.microsoft.com/office/powerpoint/2010/main" val="257418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A4B5-6746-4D0B-ADC5-48F0776E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Non-Hodgkin's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F040-0FD8-4E94-87EC-9974E7CAD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949" y="1392865"/>
            <a:ext cx="5338385" cy="5337543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NHL is a malignancy occurring with increased frequency in patients with HIV disease</a:t>
            </a:r>
          </a:p>
          <a:p>
            <a:r>
              <a:rPr lang="en-CA" sz="2400" dirty="0"/>
              <a:t>These lymphomas can occur anywhere in the mouth; frequent sites include the gingiva and the palate, with extension onto or from </a:t>
            </a:r>
            <a:r>
              <a:rPr lang="en-CA" sz="2400" dirty="0" err="1"/>
              <a:t>Waldeyer's</a:t>
            </a:r>
            <a:r>
              <a:rPr lang="en-CA" sz="2400" dirty="0"/>
              <a:t> ring, especially the tonsils.</a:t>
            </a:r>
          </a:p>
          <a:p>
            <a:r>
              <a:rPr lang="en-CA" sz="2400" dirty="0"/>
              <a:t>NHL generally is a grim prognostic sign.</a:t>
            </a:r>
          </a:p>
          <a:p>
            <a:r>
              <a:rPr lang="en-CA" sz="2400" dirty="0"/>
              <a:t>Biopsy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3F9D6-3017-42C9-8D1E-EBE068570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1027" y="2636905"/>
            <a:ext cx="4581727" cy="32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B2FB-9D9D-4CA6-8EC9-F9076C5F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HIV SINONASAL</a:t>
            </a:r>
            <a:br>
              <a:rPr lang="en-CA" dirty="0"/>
            </a:br>
            <a:r>
              <a:rPr lang="en-CA" dirty="0"/>
              <a:t>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76D3-CF04-40FE-95F7-96C7FF0E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1885285"/>
            <a:ext cx="9994605" cy="4813227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Between 40% and 70% of patients with AIDS will present with allergic rhinitis, sinusitis, a blocked nose or symptoms suggesting a malignancy</a:t>
            </a:r>
          </a:p>
          <a:p>
            <a:r>
              <a:rPr lang="en-CA" sz="2800" dirty="0"/>
              <a:t>The most common </a:t>
            </a:r>
            <a:r>
              <a:rPr lang="en-CA" sz="2800" dirty="0" err="1"/>
              <a:t>sinonasal</a:t>
            </a:r>
            <a:r>
              <a:rPr lang="en-CA" sz="2800" dirty="0"/>
              <a:t> complaint is that of a blocked nose, the most likely causes being adenoidal hypertrophy and allergic rhinitis</a:t>
            </a:r>
          </a:p>
          <a:p>
            <a:r>
              <a:rPr lang="en-CA" sz="2800" dirty="0"/>
              <a:t>HIV-infected individuals often suffer from other common illnesses, such as TB, which can present with unusual manifestations of the disease </a:t>
            </a:r>
          </a:p>
        </p:txBody>
      </p:sp>
    </p:spTree>
    <p:extLst>
      <p:ext uri="{BB962C8B-B14F-4D97-AF65-F5344CB8AC3E}">
        <p14:creationId xmlns:p14="http://schemas.microsoft.com/office/powerpoint/2010/main" val="178085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5D31-5AAD-4862-B8F0-F8F7A676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03" y="329591"/>
            <a:ext cx="7958331" cy="1077229"/>
          </a:xfrm>
        </p:spPr>
        <p:txBody>
          <a:bodyPr/>
          <a:lstStyle/>
          <a:p>
            <a:r>
              <a:rPr lang="en-CA" dirty="0"/>
              <a:t>Adenoid Hypertrophy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F8FD-F93B-47E8-B2CD-85B83713C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19" y="1658679"/>
            <a:ext cx="10069032" cy="4986670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Presents as persistent nasal obstruction</a:t>
            </a:r>
          </a:p>
          <a:p>
            <a:r>
              <a:rPr lang="en-CA" sz="2800" dirty="0"/>
              <a:t>In the adult patient this demands further investigation and the possibility of HIV infection must be entertained</a:t>
            </a:r>
          </a:p>
          <a:p>
            <a:r>
              <a:rPr lang="en-CA" sz="2800" dirty="0"/>
              <a:t>In HIV positive patients enlarged adenoids are most commonly due to lymphoid hyperplasia and generalised lymphadenopathy and enlarged tonsils are frequently part of the clinical picture.</a:t>
            </a:r>
          </a:p>
          <a:p>
            <a:r>
              <a:rPr lang="en-CA" sz="2800" dirty="0"/>
              <a:t>The aetiology is thought to be related to B-cell activation by HIV, Epstein-Barr virus or cytomegalovirus.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151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D7F2-57F4-489A-814E-A7A01848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599" y="244530"/>
            <a:ext cx="7958331" cy="1077229"/>
          </a:xfrm>
        </p:spPr>
        <p:txBody>
          <a:bodyPr/>
          <a:lstStyle/>
          <a:p>
            <a:r>
              <a:rPr lang="en-CA" dirty="0"/>
              <a:t>Adenoid Hypertrophy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E9BA-C516-4BD3-8637-74F0471F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031359"/>
            <a:ext cx="9973340" cy="5550194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/>
              <a:t>Otitis media with effusion (OME), causing a conductive hearing loss, often follows owing to obstruction of the Eustachian tubes by the lymphoid mass in the postnasal space</a:t>
            </a:r>
          </a:p>
          <a:p>
            <a:r>
              <a:rPr lang="en-CA" sz="3200" dirty="0"/>
              <a:t>For lymphoid hyperplasia, an adenoidectomy is frequently done to relieve symptoms of nasal obstruction and OME</a:t>
            </a:r>
          </a:p>
          <a:p>
            <a:r>
              <a:rPr lang="en-CA" sz="3200" dirty="0"/>
              <a:t>Lymphoma is treated with systemic chemotherapy, and radiotherapy is given if the tumour causes any mass effect</a:t>
            </a:r>
          </a:p>
        </p:txBody>
      </p:sp>
    </p:spTree>
    <p:extLst>
      <p:ext uri="{BB962C8B-B14F-4D97-AF65-F5344CB8AC3E}">
        <p14:creationId xmlns:p14="http://schemas.microsoft.com/office/powerpoint/2010/main" val="189015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B18F-1985-43D1-B8D4-82D5FBE9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604" y="308326"/>
            <a:ext cx="7958331" cy="1077229"/>
          </a:xfrm>
        </p:spPr>
        <p:txBody>
          <a:bodyPr/>
          <a:lstStyle/>
          <a:p>
            <a:r>
              <a:rPr lang="en-CA" dirty="0"/>
              <a:t>Allergic rhinitis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B38F1-326D-4E7B-AB9C-450DA2A3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51" y="1095153"/>
            <a:ext cx="10026502" cy="5550196"/>
          </a:xfrm>
        </p:spPr>
        <p:txBody>
          <a:bodyPr/>
          <a:lstStyle/>
          <a:p>
            <a:r>
              <a:rPr lang="en-CA" sz="3600" dirty="0"/>
              <a:t>Very common in the HIV-positive population</a:t>
            </a:r>
          </a:p>
          <a:p>
            <a:r>
              <a:rPr lang="en-CA" sz="3600" dirty="0"/>
              <a:t>Patients have increased levels of </a:t>
            </a:r>
            <a:r>
              <a:rPr lang="en-CA" sz="3600" dirty="0" err="1"/>
              <a:t>IgE</a:t>
            </a:r>
            <a:endParaRPr lang="en-CA" sz="3600" dirty="0"/>
          </a:p>
          <a:p>
            <a:r>
              <a:rPr lang="en-CA" sz="3600" dirty="0"/>
              <a:t>These high levels of </a:t>
            </a:r>
            <a:r>
              <a:rPr lang="en-CA" sz="3600" dirty="0" err="1"/>
              <a:t>IgE</a:t>
            </a:r>
            <a:r>
              <a:rPr lang="en-CA" sz="3600" dirty="0"/>
              <a:t> then lead to increased </a:t>
            </a:r>
            <a:r>
              <a:rPr lang="en-CA" sz="3600" dirty="0" err="1"/>
              <a:t>IgE</a:t>
            </a:r>
            <a:r>
              <a:rPr lang="en-CA" sz="3600" dirty="0"/>
              <a:t>-mediated allergic symptoms</a:t>
            </a:r>
          </a:p>
          <a:p>
            <a:r>
              <a:rPr lang="en-CA" sz="3600" dirty="0"/>
              <a:t>Treatment consists of allergen avoidance, topical steroids and oral antihistamines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289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9048-8D28-4D8C-A177-295D8389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Rhinosinusitis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4A62-E530-4543-AC13-07E20F86F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1754373"/>
            <a:ext cx="10037135" cy="4965404"/>
          </a:xfrm>
        </p:spPr>
        <p:txBody>
          <a:bodyPr>
            <a:normAutofit/>
          </a:bodyPr>
          <a:lstStyle/>
          <a:p>
            <a:r>
              <a:rPr lang="en-CA" sz="2400" dirty="0"/>
              <a:t>Occurs in 20 - 68% of HIV infected patients</a:t>
            </a:r>
          </a:p>
          <a:p>
            <a:r>
              <a:rPr lang="en-CA" sz="2400" dirty="0"/>
              <a:t>Predisposing factors include allergic rhinitis, with the oedematous mucosa leading to obstruction of the sinus ostia, and decreased local and systemic immunity</a:t>
            </a:r>
          </a:p>
          <a:p>
            <a:r>
              <a:rPr lang="en-CA" sz="2400" dirty="0"/>
              <a:t>The microbiology is similar to that found in the HIV negative  population, with the exception of two atypical opportunistic organisms, Pseudomonas aeruginosa and Aspergillus fumigatus</a:t>
            </a:r>
          </a:p>
          <a:p>
            <a:r>
              <a:rPr lang="en-CA" sz="2400" dirty="0"/>
              <a:t> Initial management should be restricted to the use of first-line drugs such as amoxicillin or amoxiclav</a:t>
            </a:r>
          </a:p>
        </p:txBody>
      </p:sp>
    </p:spTree>
    <p:extLst>
      <p:ext uri="{BB962C8B-B14F-4D97-AF65-F5344CB8AC3E}">
        <p14:creationId xmlns:p14="http://schemas.microsoft.com/office/powerpoint/2010/main" val="380861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BD1A-1268-4DA3-A5BE-1F94488D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NECK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C28B-B579-4B5F-A05F-B32707EE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1424763"/>
            <a:ext cx="9994605" cy="5188687"/>
          </a:xfrm>
        </p:spPr>
        <p:txBody>
          <a:bodyPr>
            <a:normAutofit/>
          </a:bodyPr>
          <a:lstStyle/>
          <a:p>
            <a:r>
              <a:rPr lang="en-CA" sz="2400" dirty="0"/>
              <a:t>Enlarging neck masses frequently occur in the HIV-infected population</a:t>
            </a:r>
          </a:p>
          <a:p>
            <a:r>
              <a:rPr lang="en-CA" sz="2400" dirty="0"/>
              <a:t>Up to 90% of patients with an ENT manifestation will present with a neck mass as well</a:t>
            </a:r>
          </a:p>
          <a:p>
            <a:r>
              <a:rPr lang="en-CA" sz="2400" dirty="0"/>
              <a:t>The differential diagnosis of a neck mass in the HIV-positive patient can be broadly divided into the following categories:</a:t>
            </a:r>
          </a:p>
          <a:p>
            <a:pPr lvl="1"/>
            <a:r>
              <a:rPr lang="en-CA" sz="2000" dirty="0"/>
              <a:t>HIV lymphadenopathy</a:t>
            </a:r>
          </a:p>
          <a:p>
            <a:pPr lvl="1"/>
            <a:r>
              <a:rPr lang="en-CA" sz="2000" dirty="0"/>
              <a:t>Parotid disease</a:t>
            </a:r>
          </a:p>
          <a:p>
            <a:pPr lvl="1"/>
            <a:r>
              <a:rPr lang="en-CA" sz="2000" dirty="0"/>
              <a:t>Infections</a:t>
            </a:r>
          </a:p>
          <a:p>
            <a:pPr lvl="1"/>
            <a:r>
              <a:rPr lang="en-CA" sz="2000" dirty="0"/>
              <a:t>Neoplasms</a:t>
            </a:r>
          </a:p>
        </p:txBody>
      </p:sp>
    </p:spTree>
    <p:extLst>
      <p:ext uri="{BB962C8B-B14F-4D97-AF65-F5344CB8AC3E}">
        <p14:creationId xmlns:p14="http://schemas.microsoft.com/office/powerpoint/2010/main" val="89986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9A53-EB6A-4E4F-BF3B-352C770A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HIV and 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B9993-0C88-41E2-996E-B3040250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6" y="1605515"/>
            <a:ext cx="9898911" cy="5071731"/>
          </a:xfrm>
        </p:spPr>
        <p:txBody>
          <a:bodyPr>
            <a:normAutofit/>
          </a:bodyPr>
          <a:lstStyle/>
          <a:p>
            <a:r>
              <a:rPr lang="en-CA" sz="3600" dirty="0"/>
              <a:t>It has been well documented that 70 - 90% of patients with HIV will at some stage present with an ENT manifestation of the disease.</a:t>
            </a:r>
          </a:p>
          <a:p>
            <a:r>
              <a:rPr lang="en-CA" sz="3600" dirty="0"/>
              <a:t>HIV patients can be grouped into stages of HIV infection, AIDS itself representing only the very last stages of this infection. </a:t>
            </a:r>
          </a:p>
        </p:txBody>
      </p:sp>
    </p:spTree>
    <p:extLst>
      <p:ext uri="{BB962C8B-B14F-4D97-AF65-F5344CB8AC3E}">
        <p14:creationId xmlns:p14="http://schemas.microsoft.com/office/powerpoint/2010/main" val="385675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0F3A-141E-43FB-B5A6-30161E1C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Parotid gland enlargement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9D8A-B1AD-4A4F-A077-45E6B575C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5153" y="1669313"/>
            <a:ext cx="6134987" cy="5018566"/>
          </a:xfrm>
        </p:spPr>
        <p:txBody>
          <a:bodyPr>
            <a:normAutofit/>
          </a:bodyPr>
          <a:lstStyle/>
          <a:p>
            <a:r>
              <a:rPr lang="en-CA" dirty="0"/>
              <a:t>Commonly encountered in HIV-infected adults and children who are not on antiretroviral therapy</a:t>
            </a:r>
          </a:p>
          <a:p>
            <a:r>
              <a:rPr lang="en-CA" dirty="0"/>
              <a:t>Etiology is thought to be related to a lymphoid response to HIV infection</a:t>
            </a:r>
          </a:p>
          <a:p>
            <a:r>
              <a:rPr lang="en-CA" dirty="0"/>
              <a:t>Patients usually present with bilateral, painless </a:t>
            </a:r>
            <a:r>
              <a:rPr lang="en-CA" dirty="0" err="1"/>
              <a:t>parotomegaly</a:t>
            </a:r>
            <a:r>
              <a:rPr lang="en-CA" dirty="0"/>
              <a:t> </a:t>
            </a:r>
          </a:p>
          <a:p>
            <a:r>
              <a:rPr lang="en-CA" dirty="0"/>
              <a:t>Treatment is guided by the severity of the cosmetic deformity and includes antiretroviral therapy, aspiration of the cysts with tetracycline sclerosis and low-dose radiotherapy. </a:t>
            </a:r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9A4DEF-4DFE-430A-92B5-18EDCD1DBC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5765" y="2645324"/>
            <a:ext cx="3895725" cy="30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AF3E-922E-4145-A97A-C93BE634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OTOLOGICAL</a:t>
            </a:r>
            <a:br>
              <a:rPr lang="en-CA" dirty="0"/>
            </a:br>
            <a:r>
              <a:rPr lang="en-CA" dirty="0"/>
              <a:t>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2F2F-752E-434B-A743-37B8CED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1885285"/>
            <a:ext cx="10037135" cy="4653737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The incidence of OME </a:t>
            </a:r>
            <a:r>
              <a:rPr lang="en-CA" sz="3200" dirty="0"/>
              <a:t>is</a:t>
            </a:r>
            <a:r>
              <a:rPr lang="en-CA" sz="2400" dirty="0"/>
              <a:t> higher in the HIV population than in the general population</a:t>
            </a:r>
          </a:p>
          <a:p>
            <a:r>
              <a:rPr lang="en-CA" sz="2400" dirty="0"/>
              <a:t>The most common otologic problems reported in HIV-infected patients are serous otitis media and recurrent acute otitis media</a:t>
            </a:r>
          </a:p>
          <a:p>
            <a:r>
              <a:rPr lang="en-CA" sz="2400" dirty="0"/>
              <a:t>Sensorineural hearing loss, both unilateral and bilateral, occurs in 21 to 49% of HIV-infected patients</a:t>
            </a:r>
          </a:p>
          <a:p>
            <a:r>
              <a:rPr lang="en-CA" sz="2400" dirty="0"/>
              <a:t>Vertigo can occur in the HIV-infected patient. Vertigo is frequently a symptom of subacute encephalitis</a:t>
            </a:r>
          </a:p>
          <a:p>
            <a:r>
              <a:rPr lang="en-CA" sz="2400" dirty="0"/>
              <a:t>HIV may directly affect the vestibular and auditory systems</a:t>
            </a:r>
          </a:p>
        </p:txBody>
      </p:sp>
    </p:spTree>
    <p:extLst>
      <p:ext uri="{BB962C8B-B14F-4D97-AF65-F5344CB8AC3E}">
        <p14:creationId xmlns:p14="http://schemas.microsoft.com/office/powerpoint/2010/main" val="64865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8ADB-2F9F-4FD5-8009-6D71C2B3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34" y="159470"/>
            <a:ext cx="7958331" cy="1077229"/>
          </a:xfrm>
        </p:spPr>
        <p:txBody>
          <a:bodyPr/>
          <a:lstStyle/>
          <a:p>
            <a:r>
              <a:rPr lang="en-CA" dirty="0"/>
              <a:t>To sum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BB3-45DC-4018-A4D8-E81018C5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1031359"/>
            <a:ext cx="9994605" cy="5507664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Multiple oral lesions can be present simultaneously</a:t>
            </a:r>
          </a:p>
          <a:p>
            <a:r>
              <a:rPr lang="en-CA" sz="3200" dirty="0"/>
              <a:t>Oral candidiasis and rhinosinusitis are the commonest ENT manifestations of HIV</a:t>
            </a:r>
          </a:p>
          <a:p>
            <a:r>
              <a:rPr lang="en-CA" sz="3200" dirty="0"/>
              <a:t>Oesophageal candidiasis must be suspected in patients with increasing  dysphagia and odynophagia</a:t>
            </a:r>
          </a:p>
          <a:p>
            <a:r>
              <a:rPr lang="en-CA" sz="3200" dirty="0"/>
              <a:t>Oral hairy leukoplakia is a condition almost pathognomonic of HIV infection and often indicates progression to AIDS</a:t>
            </a:r>
          </a:p>
        </p:txBody>
      </p:sp>
    </p:spTree>
    <p:extLst>
      <p:ext uri="{BB962C8B-B14F-4D97-AF65-F5344CB8AC3E}">
        <p14:creationId xmlns:p14="http://schemas.microsoft.com/office/powerpoint/2010/main" val="160198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1BC4-3358-46C0-98E7-8D14CE12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116939"/>
            <a:ext cx="7958331" cy="1077229"/>
          </a:xfrm>
        </p:spPr>
        <p:txBody>
          <a:bodyPr/>
          <a:lstStyle/>
          <a:p>
            <a:r>
              <a:rPr lang="en-CA" dirty="0"/>
              <a:t>To sum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F656-20E2-4BC9-9D27-BF89D1DB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935665"/>
            <a:ext cx="9347395" cy="5645888"/>
          </a:xfrm>
        </p:spPr>
        <p:txBody>
          <a:bodyPr>
            <a:normAutofit/>
          </a:bodyPr>
          <a:lstStyle/>
          <a:p>
            <a:r>
              <a:rPr lang="en-CA" sz="3200" dirty="0"/>
              <a:t>Kaposi’s sarcoma is the most common HIV-associated oral tumour and predominantly occurs on the palate.</a:t>
            </a:r>
          </a:p>
          <a:p>
            <a:r>
              <a:rPr lang="en-CA" sz="3200" dirty="0"/>
              <a:t>HIV-associated cystic lympho-epithelial disease of the parotid is a disease process unique to HIV-infected individuals.</a:t>
            </a:r>
          </a:p>
          <a:p>
            <a:r>
              <a:rPr lang="en-CA" sz="3200" dirty="0"/>
              <a:t>OME in the adult patient must be investigated and the HIV status of the patient ascertained.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5189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919D-203F-4C3F-A8FD-E649CF7A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CD4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BC2B-7A8D-4186-A7D3-9EC25B60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51" y="1658679"/>
            <a:ext cx="10122196" cy="4976037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Using the CD4 count, patients can be generally grouped into four stages of HIV infection</a:t>
            </a:r>
          </a:p>
          <a:p>
            <a:pPr marL="457010" lvl="1" indent="0">
              <a:buNone/>
            </a:pPr>
            <a:r>
              <a:rPr lang="en-CA" sz="2400" dirty="0"/>
              <a:t>When the CD4 count:</a:t>
            </a:r>
          </a:p>
          <a:p>
            <a:pPr lvl="2"/>
            <a:r>
              <a:rPr lang="en-CA" sz="2200" dirty="0"/>
              <a:t> is over 500 cells/mm</a:t>
            </a:r>
            <a:r>
              <a:rPr lang="en-CA" sz="2200" baseline="30000" dirty="0"/>
              <a:t>3</a:t>
            </a:r>
            <a:r>
              <a:rPr lang="en-CA" sz="2200" dirty="0"/>
              <a:t>, most patients are essentially asymptomatic</a:t>
            </a:r>
          </a:p>
          <a:p>
            <a:pPr lvl="2"/>
            <a:r>
              <a:rPr lang="en-CA" sz="2200" dirty="0"/>
              <a:t>drops to 200 to 500 cells/mm</a:t>
            </a:r>
            <a:r>
              <a:rPr lang="en-CA" sz="2200" baseline="30000" dirty="0"/>
              <a:t>3</a:t>
            </a:r>
            <a:r>
              <a:rPr lang="en-CA" sz="2200" dirty="0"/>
              <a:t>, the early manifestations of HIV infection start to appear</a:t>
            </a:r>
          </a:p>
          <a:p>
            <a:pPr lvl="2"/>
            <a:r>
              <a:rPr lang="en-CA" sz="2200" dirty="0"/>
              <a:t>drops below 200 cells/mm</a:t>
            </a:r>
            <a:r>
              <a:rPr lang="en-CA" sz="2200" baseline="30000" dirty="0"/>
              <a:t>3</a:t>
            </a:r>
            <a:r>
              <a:rPr lang="en-CA" sz="2200" dirty="0"/>
              <a:t>, patients become vulnerable to many of the processes associated with AIDS</a:t>
            </a:r>
          </a:p>
          <a:p>
            <a:pPr lvl="2"/>
            <a:r>
              <a:rPr lang="en-CA" sz="2200" dirty="0"/>
              <a:t>drops below 50 cells/mm</a:t>
            </a:r>
            <a:r>
              <a:rPr lang="en-CA" sz="2200" baseline="30000" dirty="0"/>
              <a:t>3</a:t>
            </a:r>
            <a:r>
              <a:rPr lang="en-CA" sz="2200" dirty="0"/>
              <a:t>, patients become increasingly at risk for the unusual opportunistic infections</a:t>
            </a:r>
          </a:p>
        </p:txBody>
      </p:sp>
    </p:spTree>
    <p:extLst>
      <p:ext uri="{BB962C8B-B14F-4D97-AF65-F5344CB8AC3E}">
        <p14:creationId xmlns:p14="http://schemas.microsoft.com/office/powerpoint/2010/main" val="154921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DA38-0F38-4D3E-B4E0-EF5515B0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Causes of most otolaryngologic manifestations of HIV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B883F-706B-4ED6-AA2A-DBEC783F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684" y="2052116"/>
            <a:ext cx="10100930" cy="4582600"/>
          </a:xfrm>
        </p:spPr>
        <p:txBody>
          <a:bodyPr>
            <a:normAutofit/>
          </a:bodyPr>
          <a:lstStyle/>
          <a:p>
            <a:r>
              <a:rPr lang="en-CA" sz="3600" dirty="0"/>
              <a:t>Infections</a:t>
            </a:r>
          </a:p>
          <a:p>
            <a:r>
              <a:rPr lang="en-CA" sz="3600" dirty="0"/>
              <a:t>Neoplasms</a:t>
            </a:r>
          </a:p>
          <a:p>
            <a:r>
              <a:rPr lang="en-CA" sz="3600" dirty="0"/>
              <a:t>Primary neurologic damage caused by HIV</a:t>
            </a:r>
          </a:p>
        </p:txBody>
      </p:sp>
    </p:spTree>
    <p:extLst>
      <p:ext uri="{BB962C8B-B14F-4D97-AF65-F5344CB8AC3E}">
        <p14:creationId xmlns:p14="http://schemas.microsoft.com/office/powerpoint/2010/main" val="145776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714E-1B0E-42C4-9BFB-F0F3B0C2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Region wise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DD79-3A68-4877-9AB1-5881118F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2052116"/>
            <a:ext cx="10026503" cy="4646396"/>
          </a:xfrm>
        </p:spPr>
        <p:txBody>
          <a:bodyPr/>
          <a:lstStyle/>
          <a:p>
            <a:r>
              <a:rPr lang="en-CA" sz="4400" dirty="0"/>
              <a:t>Oral Cavity</a:t>
            </a:r>
          </a:p>
          <a:p>
            <a:r>
              <a:rPr lang="en-CA" sz="4400" dirty="0"/>
              <a:t>Sino-nasal</a:t>
            </a:r>
          </a:p>
          <a:p>
            <a:r>
              <a:rPr lang="en-CA" sz="4400" dirty="0"/>
              <a:t>Neck</a:t>
            </a:r>
          </a:p>
          <a:p>
            <a:r>
              <a:rPr lang="en-CA" sz="4400" dirty="0"/>
              <a:t>Otologic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92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75BD-374F-4740-8382-86D7107E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096" y="178496"/>
            <a:ext cx="7950984" cy="1081705"/>
          </a:xfrm>
        </p:spPr>
        <p:txBody>
          <a:bodyPr/>
          <a:lstStyle/>
          <a:p>
            <a:r>
              <a:rPr lang="en-CA" dirty="0"/>
              <a:t>Oral Cavity: Oral Candidiasis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E707-B2C2-4AD2-91CA-E040057A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684" y="1562986"/>
            <a:ext cx="5954232" cy="5103628"/>
          </a:xfrm>
        </p:spPr>
        <p:txBody>
          <a:bodyPr>
            <a:normAutofit/>
          </a:bodyPr>
          <a:lstStyle/>
          <a:p>
            <a:r>
              <a:rPr lang="en-CA" dirty="0"/>
              <a:t>Earliest and most common </a:t>
            </a:r>
            <a:r>
              <a:rPr lang="en-CA" dirty="0" err="1"/>
              <a:t>finding.Cottage</a:t>
            </a:r>
            <a:r>
              <a:rPr lang="en-CA" dirty="0"/>
              <a:t> cheese inflammatory appearance</a:t>
            </a:r>
          </a:p>
          <a:p>
            <a:r>
              <a:rPr lang="en-CA" dirty="0"/>
              <a:t>Four different types :</a:t>
            </a:r>
          </a:p>
          <a:p>
            <a:pPr lvl="1"/>
            <a:r>
              <a:rPr lang="en-CA" dirty="0"/>
              <a:t>Pseudomembranous candidiasis</a:t>
            </a:r>
          </a:p>
          <a:p>
            <a:pPr lvl="1"/>
            <a:r>
              <a:rPr lang="en-CA" dirty="0"/>
              <a:t>Hyperplastic candidiasis</a:t>
            </a:r>
          </a:p>
          <a:p>
            <a:pPr lvl="1"/>
            <a:r>
              <a:rPr lang="en-CA" dirty="0"/>
              <a:t>Atrophic candidiasis</a:t>
            </a:r>
          </a:p>
          <a:p>
            <a:pPr lvl="1"/>
            <a:r>
              <a:rPr lang="en-CA" dirty="0"/>
              <a:t>Angular cheilitis</a:t>
            </a:r>
          </a:p>
          <a:p>
            <a:r>
              <a:rPr lang="en-CA" dirty="0"/>
              <a:t>Oesophageal or pharyngeal candidiasis is more common and should be suspected in patients with oral candidiasis who develop a severe sore throat or difficulty in swallowing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E55A7-4890-4F99-A1EC-7D5B0E29F7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2813" y="3055032"/>
            <a:ext cx="3894137" cy="26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4822-4BD7-4887-95D8-0888F3D0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032" y="255163"/>
            <a:ext cx="7958331" cy="1077229"/>
          </a:xfrm>
        </p:spPr>
        <p:txBody>
          <a:bodyPr/>
          <a:lstStyle/>
          <a:p>
            <a:r>
              <a:rPr lang="en-CA" dirty="0"/>
              <a:t>Oral Candidiasis: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A0E8-E408-4DDD-9E26-54E7D592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642" y="1158949"/>
            <a:ext cx="9898911" cy="5507665"/>
          </a:xfrm>
        </p:spPr>
        <p:txBody>
          <a:bodyPr>
            <a:normAutofit/>
          </a:bodyPr>
          <a:lstStyle/>
          <a:p>
            <a:r>
              <a:rPr lang="en-CA" sz="2800" dirty="0"/>
              <a:t>Topical agents are usually effective in the early stages of HIV infection (Nystatin, Clotrimazole)</a:t>
            </a:r>
          </a:p>
          <a:p>
            <a:r>
              <a:rPr lang="en-CA" sz="2800" dirty="0"/>
              <a:t>Systemic therapy with ketoconazole (200 to 400 mg daily) often dramatically improves thrush that is unresponsive to topical regimens</a:t>
            </a:r>
          </a:p>
          <a:p>
            <a:r>
              <a:rPr lang="en-CA" sz="2800" dirty="0"/>
              <a:t>With  increasing immune deficiency, systemic therapy (with fluconazole and rarely amphotericin B) </a:t>
            </a:r>
          </a:p>
        </p:txBody>
      </p:sp>
    </p:spTree>
    <p:extLst>
      <p:ext uri="{BB962C8B-B14F-4D97-AF65-F5344CB8AC3E}">
        <p14:creationId xmlns:p14="http://schemas.microsoft.com/office/powerpoint/2010/main" val="36897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916-0AA3-4D38-9E8C-C95DD182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919" y="256048"/>
            <a:ext cx="7950984" cy="1081705"/>
          </a:xfrm>
        </p:spPr>
        <p:txBody>
          <a:bodyPr/>
          <a:lstStyle/>
          <a:p>
            <a:pPr algn="ctr"/>
            <a:r>
              <a:rPr lang="en-CA" dirty="0"/>
              <a:t>Oral hairy leukoplakia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8F5B-A16A-419A-9621-5943B311D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521" y="1337753"/>
            <a:ext cx="5412813" cy="5371391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Almost pathognomonic of HIV infection and often indicates progression to AIDS</a:t>
            </a:r>
          </a:p>
          <a:p>
            <a:r>
              <a:rPr lang="en-CA" sz="2400" dirty="0"/>
              <a:t>The lesion most frequently appears on the lateral aspect of the tongue</a:t>
            </a:r>
          </a:p>
          <a:p>
            <a:r>
              <a:rPr lang="en-CA" sz="2400" dirty="0"/>
              <a:t>A thick, vertically correlated (‘hairy’) whitish plaque, looks like hyperplastic type of oral candidiasis (KOH test)</a:t>
            </a:r>
          </a:p>
          <a:p>
            <a:r>
              <a:rPr lang="en-CA" sz="2400" dirty="0"/>
              <a:t>The Epstein-Barr virus has been identified as the most likely causative agent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25540-CEF1-43DD-8DAE-66F206AF7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7028" y="1337753"/>
            <a:ext cx="3952875" cy="2584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9CCA0-29F7-4B3F-A670-3A8AEAF2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29" y="4034266"/>
            <a:ext cx="3952875" cy="26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6793-08BA-4083-A88E-0F40752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hairy leukoplakia: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5240-AACD-4FCA-BDD3-24085C64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34" y="2052116"/>
            <a:ext cx="9845749" cy="3997828"/>
          </a:xfrm>
        </p:spPr>
        <p:txBody>
          <a:bodyPr/>
          <a:lstStyle/>
          <a:p>
            <a:r>
              <a:rPr lang="en-CA" sz="3200" dirty="0"/>
              <a:t>Typically asymptomatic and does not usually require any treatment</a:t>
            </a:r>
          </a:p>
          <a:p>
            <a:r>
              <a:rPr lang="en-CA" sz="3200" dirty="0"/>
              <a:t>The lesions have been successfully treated with </a:t>
            </a:r>
            <a:r>
              <a:rPr lang="en-CA" sz="3200" dirty="0" err="1"/>
              <a:t>aciclovir</a:t>
            </a:r>
            <a:r>
              <a:rPr lang="en-CA" sz="3200" dirty="0"/>
              <a:t> (2 g/day), sulpha drugs, zidovudine or topical retinoic acid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1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525</TotalTime>
  <Words>1234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MS Shell Dlg 2</vt:lpstr>
      <vt:lpstr>Wingdings</vt:lpstr>
      <vt:lpstr>Wingdings 3</vt:lpstr>
      <vt:lpstr>Madison</vt:lpstr>
      <vt:lpstr>ENT Manifestations of HIV/AIDS</vt:lpstr>
      <vt:lpstr>HIV and ENT</vt:lpstr>
      <vt:lpstr>CD4 count</vt:lpstr>
      <vt:lpstr>Causes of most otolaryngologic manifestations of HIV disease</vt:lpstr>
      <vt:lpstr>Region wise manifestations</vt:lpstr>
      <vt:lpstr>Oral Cavity: Oral Candidiasis </vt:lpstr>
      <vt:lpstr>Oral Candidiasis: Treatment</vt:lpstr>
      <vt:lpstr>Oral hairy leukoplakia </vt:lpstr>
      <vt:lpstr>Oral hairy leukoplakia: Treatment </vt:lpstr>
      <vt:lpstr>Oral Herpes Simplex</vt:lpstr>
      <vt:lpstr>Oral Kaposi's Sarcoma </vt:lpstr>
      <vt:lpstr>Oral Kaposi's Sarcoma</vt:lpstr>
      <vt:lpstr>Oral Non-Hodgkin's Lymphoma</vt:lpstr>
      <vt:lpstr>HIV SINONASAL MANIFESTATIONS</vt:lpstr>
      <vt:lpstr>Adenoid Hypertrophy</vt:lpstr>
      <vt:lpstr>Adenoid Hypertrophy</vt:lpstr>
      <vt:lpstr>Allergic rhinitis</vt:lpstr>
      <vt:lpstr>Rhinosinusitis</vt:lpstr>
      <vt:lpstr>NECK MANIFESTATIONS</vt:lpstr>
      <vt:lpstr>Parotid gland enlargement</vt:lpstr>
      <vt:lpstr>OTOLOGICAL MANIFESTATIONS</vt:lpstr>
      <vt:lpstr>To sum up</vt:lpstr>
      <vt:lpstr>To sum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 Manifestations of HIV/AIDS</dc:title>
  <dc:creator>Dinesh Kumar Sharma</dc:creator>
  <cp:lastModifiedBy>Dinesh Kumar Sharma</cp:lastModifiedBy>
  <cp:revision>41</cp:revision>
  <dcterms:created xsi:type="dcterms:W3CDTF">2017-08-23T03:46:38Z</dcterms:created>
  <dcterms:modified xsi:type="dcterms:W3CDTF">2017-08-27T06:04:44Z</dcterms:modified>
</cp:coreProperties>
</file>